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298" r:id="rId3"/>
    <p:sldId id="299" r:id="rId4"/>
    <p:sldId id="271" r:id="rId5"/>
    <p:sldId id="276" r:id="rId6"/>
    <p:sldId id="258" r:id="rId7"/>
    <p:sldId id="272" r:id="rId8"/>
    <p:sldId id="273" r:id="rId9"/>
    <p:sldId id="275" r:id="rId10"/>
    <p:sldId id="274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1" autoAdjust="0"/>
    <p:restoredTop sz="81722" autoAdjust="0"/>
  </p:normalViewPr>
  <p:slideViewPr>
    <p:cSldViewPr snapToGrid="0">
      <p:cViewPr varScale="1">
        <p:scale>
          <a:sx n="61" d="100"/>
          <a:sy n="61" d="100"/>
        </p:scale>
        <p:origin x="10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B90F9-DB1B-4EE1-AC80-89D4F971C59E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8B32-F203-45E4-9C18-ADED00B81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62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9E15B-EB22-46F7-926B-C9B54700632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52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052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105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78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903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686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641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696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056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9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545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662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797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519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86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96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55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03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903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947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87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F8B32-F203-45E4-9C18-ADED00B81A2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03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1FA9B-3448-4462-BA2D-F2DA11EF5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6A34B5-9985-421D-B8A1-883F0AB70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16CBE-B148-4863-83E1-4C608580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E5EFB-16D4-4791-8276-6C81242C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19CADE-833D-43C1-BBC4-ABDDC0F1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286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84AD21-4C67-4A3D-ABBE-B581FF8D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F79A90B-760D-4B6B-A0B7-9EF69166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CACC0C-81D7-4F9D-912C-6DBA8AED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BD154D-C7B9-4B17-8884-DDA29BF3A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C23D97-DFBA-492E-9607-05B3548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19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947B843-58B1-4856-8F80-51868C6C9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37BE1FF-32AF-4D3C-9895-AA13B6EB3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3BED62-0457-4F25-BC12-74E5D666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4E47DC-79D9-404C-AC84-3C014DDC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B13A98-9AC5-45F4-A149-248642B8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7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93985D-C41D-4FA1-A461-0C3F5C392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690640-9BC1-474E-B222-4628986BC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DAF6F0-0618-4EF9-A983-D2185638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CA60C9-004F-401A-93E7-62849D4B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ED4A64-6374-4622-843C-28B8261E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06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9C7AA3-BA87-47C5-A4EC-6CA9C5A8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D2B4144-236F-4F09-AE95-659D7379E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63A43B-5141-42AD-A30A-53E527C1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93BFC0-4E41-4DD0-A6EF-1A8529B6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834866-A40F-44B2-81D8-57E995E9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3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11FADC-341D-4930-9E55-DDFF72C6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209AA2-619F-41FC-9883-F95EA0F69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24AF2F-3429-4181-B8D4-889779F0C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865D85-6BFA-41C7-BFCE-234B9DAB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5BAE60-6594-41C1-907E-63887DA4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44A7580-495F-4D95-AC11-EBB17D7C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4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F6E08A-0CF7-410A-88D3-5ECB2FE5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FB92B5-83D6-46D4-988B-E58750EF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DAE443-4174-43A8-99AB-9CA6038A8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AA527E5-BB41-47A4-9DA6-0E136FCAA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FDA061-3CFC-4486-9370-A14718DD3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113A064-53BD-4E0E-9FEB-98C3F2C8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74E4EA-B766-4623-83A8-2ED94ECC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2AADCC9-6577-4207-B827-5A5CE8F5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17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B22F4F-6203-44DE-8279-B5F95490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2DF4AA0-CF3C-43E5-ADB6-2BAC5070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0B187BF-0AC0-4998-BD3F-0B556208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9D8E65-9788-4828-AA07-73CD4F6C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02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B5B9EF-4756-4117-8B09-AF70E22F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12AE7D-9C7D-48D0-88F6-F4AEBF41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690B7E-0CA9-41D2-BC4B-551520A25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81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599B04-32A9-4850-9D40-DD764B5D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5E83B3-A36E-4478-95EA-06843E8B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75BD68-A890-4CEC-B453-B1F72BCD9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4D15D4-2664-48BD-913C-AEBCFAD8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DF41B7A-084B-4C54-8837-49D7A675D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8620C9-94B6-4EE1-8594-2A934C3FC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81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1E1F63-9C86-429D-993A-EE6D3F98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F17108-753A-4283-9CED-39726355A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74D675-043F-4B58-98E3-0F400ADD0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6C58A6-FA7D-474B-A4CB-E83B7CBC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1654031-4206-4E56-81BA-DD25D8D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F8C298-CFF9-4475-B944-85408C62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DD0E1FB-6C1F-4470-BCA3-3030B364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F00FE5-3024-45D9-AC84-1E547F3B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9D480E-038A-4194-8273-4449A6B1C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FF95-D048-445D-8AA9-5BBFB51F870B}" type="datetimeFigureOut">
              <a:rPr lang="ko-KR" altLang="en-US" smtClean="0"/>
              <a:t>2021-10-19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F08C93-8149-47F5-A5EB-2C3267B85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9CEF7D-AC1A-4C0E-9DD6-1C5A11996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7245-BE44-4ADF-BF35-5B89ECD07F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51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8" name="AutoShape 20109">
            <a:extLst>
              <a:ext uri="{FF2B5EF4-FFF2-40B4-BE49-F238E27FC236}">
                <a16:creationId xmlns:a16="http://schemas.microsoft.com/office/drawing/2014/main" id="{680D42CF-DE51-4493-A894-F55A62CB219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8" y="20155"/>
            <a:ext cx="12190524" cy="681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504" tIns="21252" rIns="42504" bIns="21252" numCol="1" anchor="t" anchorCtr="0" compatLnSpc="1">
            <a:prstTxWarp prst="textNoShape">
              <a:avLst/>
            </a:prstTxWarp>
          </a:bodyPr>
          <a:lstStyle/>
          <a:p>
            <a:endParaRPr lang="ko-KR" altLang="en-US" sz="837" dirty="0">
              <a:latin typeface="Times New Roman" panose="02020603050405020304" pitchFamily="18" charset="0"/>
            </a:endParaRPr>
          </a:p>
        </p:txBody>
      </p:sp>
      <p:sp>
        <p:nvSpPr>
          <p:cNvPr id="53392" name="Rectangle 20112">
            <a:extLst>
              <a:ext uri="{FF2B5EF4-FFF2-40B4-BE49-F238E27FC236}">
                <a16:creationId xmlns:a16="http://schemas.microsoft.com/office/drawing/2014/main" id="{AD6E50ED-BE54-4541-94BC-C4259F7CE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" y="20155"/>
            <a:ext cx="12190524" cy="681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504" tIns="21252" rIns="42504" bIns="21252" numCol="1" anchor="t" anchorCtr="0" compatLnSpc="1">
            <a:prstTxWarp prst="textNoShape">
              <a:avLst/>
            </a:prstTxWarp>
          </a:bodyPr>
          <a:lstStyle/>
          <a:p>
            <a:endParaRPr lang="ko-KR" altLang="en-US" sz="837" dirty="0">
              <a:latin typeface="Times New Roman" panose="02020603050405020304" pitchFamily="18" charset="0"/>
            </a:endParaRPr>
          </a:p>
        </p:txBody>
      </p:sp>
      <p:pic>
        <p:nvPicPr>
          <p:cNvPr id="53393" name="Picture 20113">
            <a:extLst>
              <a:ext uri="{FF2B5EF4-FFF2-40B4-BE49-F238E27FC236}">
                <a16:creationId xmlns:a16="http://schemas.microsoft.com/office/drawing/2014/main" id="{A42086CD-1F9A-442D-B0DC-BEB3CDF7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" y="6548579"/>
            <a:ext cx="12192000" cy="28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95" name="Freeform 20115">
            <a:extLst>
              <a:ext uri="{FF2B5EF4-FFF2-40B4-BE49-F238E27FC236}">
                <a16:creationId xmlns:a16="http://schemas.microsoft.com/office/drawing/2014/main" id="{ABBF858A-7007-495F-A0F0-69EB8E07B94F}"/>
              </a:ext>
            </a:extLst>
          </p:cNvPr>
          <p:cNvSpPr>
            <a:spLocks/>
          </p:cNvSpPr>
          <p:nvPr/>
        </p:nvSpPr>
        <p:spPr bwMode="auto">
          <a:xfrm>
            <a:off x="738" y="20155"/>
            <a:ext cx="5815589" cy="6746850"/>
          </a:xfrm>
          <a:custGeom>
            <a:avLst/>
            <a:gdLst>
              <a:gd name="T0" fmla="*/ 7755 w 7881"/>
              <a:gd name="T1" fmla="*/ 6023 h 9143"/>
              <a:gd name="T2" fmla="*/ 7755 w 7881"/>
              <a:gd name="T3" fmla="*/ 6023 h 9143"/>
              <a:gd name="T4" fmla="*/ 7727 w 7881"/>
              <a:gd name="T5" fmla="*/ 6077 h 9143"/>
              <a:gd name="T6" fmla="*/ 7697 w 7881"/>
              <a:gd name="T7" fmla="*/ 6131 h 9143"/>
              <a:gd name="T8" fmla="*/ 7663 w 7881"/>
              <a:gd name="T9" fmla="*/ 6181 h 9143"/>
              <a:gd name="T10" fmla="*/ 7627 w 7881"/>
              <a:gd name="T11" fmla="*/ 6231 h 9143"/>
              <a:gd name="T12" fmla="*/ 7591 w 7881"/>
              <a:gd name="T13" fmla="*/ 6277 h 9143"/>
              <a:gd name="T14" fmla="*/ 7551 w 7881"/>
              <a:gd name="T15" fmla="*/ 6323 h 9143"/>
              <a:gd name="T16" fmla="*/ 7509 w 7881"/>
              <a:gd name="T17" fmla="*/ 6365 h 9143"/>
              <a:gd name="T18" fmla="*/ 7465 w 7881"/>
              <a:gd name="T19" fmla="*/ 6407 h 9143"/>
              <a:gd name="T20" fmla="*/ 7421 w 7881"/>
              <a:gd name="T21" fmla="*/ 6445 h 9143"/>
              <a:gd name="T22" fmla="*/ 7373 w 7881"/>
              <a:gd name="T23" fmla="*/ 6481 h 9143"/>
              <a:gd name="T24" fmla="*/ 7323 w 7881"/>
              <a:gd name="T25" fmla="*/ 6515 h 9143"/>
              <a:gd name="T26" fmla="*/ 7273 w 7881"/>
              <a:gd name="T27" fmla="*/ 6547 h 9143"/>
              <a:gd name="T28" fmla="*/ 7219 w 7881"/>
              <a:gd name="T29" fmla="*/ 6575 h 9143"/>
              <a:gd name="T30" fmla="*/ 7165 w 7881"/>
              <a:gd name="T31" fmla="*/ 6603 h 9143"/>
              <a:gd name="T32" fmla="*/ 7111 w 7881"/>
              <a:gd name="T33" fmla="*/ 6627 h 9143"/>
              <a:gd name="T34" fmla="*/ 7053 w 7881"/>
              <a:gd name="T35" fmla="*/ 6647 h 9143"/>
              <a:gd name="T36" fmla="*/ 0 w 7881"/>
              <a:gd name="T37" fmla="*/ 9143 h 9143"/>
              <a:gd name="T38" fmla="*/ 0 w 7881"/>
              <a:gd name="T39" fmla="*/ 0 h 9143"/>
              <a:gd name="T40" fmla="*/ 6007 w 7881"/>
              <a:gd name="T41" fmla="*/ 0 h 9143"/>
              <a:gd name="T42" fmla="*/ 7813 w 7881"/>
              <a:gd name="T43" fmla="*/ 5085 h 9143"/>
              <a:gd name="T44" fmla="*/ 7813 w 7881"/>
              <a:gd name="T45" fmla="*/ 5085 h 9143"/>
              <a:gd name="T46" fmla="*/ 7833 w 7881"/>
              <a:gd name="T47" fmla="*/ 5143 h 9143"/>
              <a:gd name="T48" fmla="*/ 7847 w 7881"/>
              <a:gd name="T49" fmla="*/ 5203 h 9143"/>
              <a:gd name="T50" fmla="*/ 7861 w 7881"/>
              <a:gd name="T51" fmla="*/ 5261 h 9143"/>
              <a:gd name="T52" fmla="*/ 7869 w 7881"/>
              <a:gd name="T53" fmla="*/ 5321 h 9143"/>
              <a:gd name="T54" fmla="*/ 7877 w 7881"/>
              <a:gd name="T55" fmla="*/ 5381 h 9143"/>
              <a:gd name="T56" fmla="*/ 7881 w 7881"/>
              <a:gd name="T57" fmla="*/ 5439 h 9143"/>
              <a:gd name="T58" fmla="*/ 7881 w 7881"/>
              <a:gd name="T59" fmla="*/ 5499 h 9143"/>
              <a:gd name="T60" fmla="*/ 7879 w 7881"/>
              <a:gd name="T61" fmla="*/ 5559 h 9143"/>
              <a:gd name="T62" fmla="*/ 7873 w 7881"/>
              <a:gd name="T63" fmla="*/ 5619 h 9143"/>
              <a:gd name="T64" fmla="*/ 7865 w 7881"/>
              <a:gd name="T65" fmla="*/ 5677 h 9143"/>
              <a:gd name="T66" fmla="*/ 7855 w 7881"/>
              <a:gd name="T67" fmla="*/ 5737 h 9143"/>
              <a:gd name="T68" fmla="*/ 7841 w 7881"/>
              <a:gd name="T69" fmla="*/ 5795 h 9143"/>
              <a:gd name="T70" fmla="*/ 7823 w 7881"/>
              <a:gd name="T71" fmla="*/ 5853 h 9143"/>
              <a:gd name="T72" fmla="*/ 7803 w 7881"/>
              <a:gd name="T73" fmla="*/ 5911 h 9143"/>
              <a:gd name="T74" fmla="*/ 7781 w 7881"/>
              <a:gd name="T75" fmla="*/ 5967 h 9143"/>
              <a:gd name="T76" fmla="*/ 7755 w 7881"/>
              <a:gd name="T77" fmla="*/ 6023 h 9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81" h="9143">
                <a:moveTo>
                  <a:pt x="7755" y="6023"/>
                </a:moveTo>
                <a:lnTo>
                  <a:pt x="7755" y="6023"/>
                </a:lnTo>
                <a:lnTo>
                  <a:pt x="7727" y="6077"/>
                </a:lnTo>
                <a:lnTo>
                  <a:pt x="7697" y="6131"/>
                </a:lnTo>
                <a:lnTo>
                  <a:pt x="7663" y="6181"/>
                </a:lnTo>
                <a:lnTo>
                  <a:pt x="7627" y="6231"/>
                </a:lnTo>
                <a:lnTo>
                  <a:pt x="7591" y="6277"/>
                </a:lnTo>
                <a:lnTo>
                  <a:pt x="7551" y="6323"/>
                </a:lnTo>
                <a:lnTo>
                  <a:pt x="7509" y="6365"/>
                </a:lnTo>
                <a:lnTo>
                  <a:pt x="7465" y="6407"/>
                </a:lnTo>
                <a:lnTo>
                  <a:pt x="7421" y="6445"/>
                </a:lnTo>
                <a:lnTo>
                  <a:pt x="7373" y="6481"/>
                </a:lnTo>
                <a:lnTo>
                  <a:pt x="7323" y="6515"/>
                </a:lnTo>
                <a:lnTo>
                  <a:pt x="7273" y="6547"/>
                </a:lnTo>
                <a:lnTo>
                  <a:pt x="7219" y="6575"/>
                </a:lnTo>
                <a:lnTo>
                  <a:pt x="7165" y="6603"/>
                </a:lnTo>
                <a:lnTo>
                  <a:pt x="7111" y="6627"/>
                </a:lnTo>
                <a:lnTo>
                  <a:pt x="7053" y="6647"/>
                </a:lnTo>
                <a:lnTo>
                  <a:pt x="0" y="9143"/>
                </a:lnTo>
                <a:lnTo>
                  <a:pt x="0" y="0"/>
                </a:lnTo>
                <a:lnTo>
                  <a:pt x="6007" y="0"/>
                </a:lnTo>
                <a:lnTo>
                  <a:pt x="7813" y="5085"/>
                </a:lnTo>
                <a:lnTo>
                  <a:pt x="7813" y="5085"/>
                </a:lnTo>
                <a:lnTo>
                  <a:pt x="7833" y="5143"/>
                </a:lnTo>
                <a:lnTo>
                  <a:pt x="7847" y="5203"/>
                </a:lnTo>
                <a:lnTo>
                  <a:pt x="7861" y="5261"/>
                </a:lnTo>
                <a:lnTo>
                  <a:pt x="7869" y="5321"/>
                </a:lnTo>
                <a:lnTo>
                  <a:pt x="7877" y="5381"/>
                </a:lnTo>
                <a:lnTo>
                  <a:pt x="7881" y="5439"/>
                </a:lnTo>
                <a:lnTo>
                  <a:pt x="7881" y="5499"/>
                </a:lnTo>
                <a:lnTo>
                  <a:pt x="7879" y="5559"/>
                </a:lnTo>
                <a:lnTo>
                  <a:pt x="7873" y="5619"/>
                </a:lnTo>
                <a:lnTo>
                  <a:pt x="7865" y="5677"/>
                </a:lnTo>
                <a:lnTo>
                  <a:pt x="7855" y="5737"/>
                </a:lnTo>
                <a:lnTo>
                  <a:pt x="7841" y="5795"/>
                </a:lnTo>
                <a:lnTo>
                  <a:pt x="7823" y="5853"/>
                </a:lnTo>
                <a:lnTo>
                  <a:pt x="7803" y="5911"/>
                </a:lnTo>
                <a:lnTo>
                  <a:pt x="7781" y="5967"/>
                </a:lnTo>
                <a:lnTo>
                  <a:pt x="7755" y="602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2504" tIns="21252" rIns="42504" bIns="21252" numCol="1" anchor="t" anchorCtr="0" compatLnSpc="1">
            <a:prstTxWarp prst="textNoShape">
              <a:avLst/>
            </a:prstTxWarp>
          </a:bodyPr>
          <a:lstStyle/>
          <a:p>
            <a:endParaRPr lang="ko-KR" altLang="en-US" sz="837" dirty="0">
              <a:latin typeface="Times New Roman" panose="02020603050405020304" pitchFamily="18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A2FD9B-4E06-4057-A6C1-4B1F277D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8" name="Picture 2" descr="연세대학교에 대한 이미지 검색결과">
            <a:extLst>
              <a:ext uri="{FF2B5EF4-FFF2-40B4-BE49-F238E27FC236}">
                <a16:creationId xmlns:a16="http://schemas.microsoft.com/office/drawing/2014/main" id="{0484305B-8EA2-4D59-AFEE-1D3960C5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755" y="177132"/>
            <a:ext cx="1146020" cy="11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14A1C19-2A4C-4BAF-A5CE-A714DFA44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12" y="4874990"/>
            <a:ext cx="3751415" cy="99801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525C34E-B3DA-4689-B6CC-412753E21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503" y="4962587"/>
            <a:ext cx="4384308" cy="73331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9D49593-6A7B-4B43-9BC6-8918BB063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9039" y="4950815"/>
            <a:ext cx="2545011" cy="7568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7D73DA7-8822-4918-AEE0-A5B36379D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7949" y="912158"/>
            <a:ext cx="3219806" cy="2696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EEB30-ADD8-4822-AD4B-ECF58B72053E}"/>
              </a:ext>
            </a:extLst>
          </p:cNvPr>
          <p:cNvSpPr txBox="1"/>
          <p:nvPr/>
        </p:nvSpPr>
        <p:spPr>
          <a:xfrm>
            <a:off x="7354837" y="3818062"/>
            <a:ext cx="4384308" cy="334718"/>
          </a:xfrm>
          <a:prstGeom prst="rect">
            <a:avLst/>
          </a:prstGeom>
          <a:noFill/>
        </p:spPr>
        <p:txBody>
          <a:bodyPr wrap="square" lIns="41835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73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과제명</a:t>
            </a:r>
            <a:r>
              <a:rPr kumimoji="1" lang="en-US" altLang="ko-KR" sz="1673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: IoT </a:t>
            </a:r>
            <a:r>
              <a:rPr kumimoji="1" lang="ko-KR" altLang="en-US" sz="1673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환경을 위한 고성능 플래시 메모리 스토리지 기반 인메모리 분산 </a:t>
            </a:r>
            <a:r>
              <a:rPr kumimoji="1" lang="en-US" altLang="ko-KR" sz="1673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DBMS </a:t>
            </a:r>
            <a:r>
              <a:rPr kumimoji="1" lang="ko-KR" altLang="en-US" sz="1673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연구개발</a:t>
            </a:r>
            <a:endParaRPr kumimoji="1" lang="en-US" altLang="ko-KR" sz="1673" b="1" dirty="0">
              <a:latin typeface="Adobe 고딕 Std B" panose="020B0800000000000000" pitchFamily="34" charset="-127"/>
              <a:ea typeface="Adobe 고딕 Std B" panose="020B0800000000000000" pitchFamily="34" charset="-127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673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과제번호</a:t>
            </a:r>
            <a:r>
              <a:rPr kumimoji="1" lang="en-US" altLang="ko-KR" sz="1673" b="1" dirty="0">
                <a:latin typeface="Adobe 고딕 Std B" panose="020B0800000000000000" pitchFamily="34" charset="-127"/>
                <a:ea typeface="Adobe 고딕 Std B" panose="020B0800000000000000" pitchFamily="34" charset="-127"/>
                <a:cs typeface="Arial" panose="020B0604020202020204" pitchFamily="34" charset="0"/>
              </a:rPr>
              <a:t>: 2017-0-00477</a:t>
            </a: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DE6EC5C2-68A0-48DA-9F2A-8F22614E9B64}"/>
              </a:ext>
            </a:extLst>
          </p:cNvPr>
          <p:cNvCxnSpPr>
            <a:cxnSpLocks/>
          </p:cNvCxnSpPr>
          <p:nvPr/>
        </p:nvCxnSpPr>
        <p:spPr>
          <a:xfrm>
            <a:off x="1217460" y="3074796"/>
            <a:ext cx="5144692" cy="0"/>
          </a:xfrm>
          <a:prstGeom prst="line">
            <a:avLst/>
          </a:prstGeom>
          <a:ln w="857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2B559F3-9C18-45D4-BAF9-A9A4A4BEACF0}"/>
              </a:ext>
            </a:extLst>
          </p:cNvPr>
          <p:cNvSpPr txBox="1"/>
          <p:nvPr/>
        </p:nvSpPr>
        <p:spPr>
          <a:xfrm>
            <a:off x="515713" y="1910545"/>
            <a:ext cx="6596411" cy="837086"/>
          </a:xfrm>
          <a:prstGeom prst="rect">
            <a:avLst/>
          </a:prstGeom>
          <a:noFill/>
        </p:spPr>
        <p:txBody>
          <a:bodyPr wrap="square" lIns="41835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2800" b="1" dirty="0" smtClean="0">
                <a:latin typeface="Abadi" panose="020B0604020104020204" pitchFamily="34" charset="0"/>
                <a:cs typeface="Arial" panose="020B0604020202020204" pitchFamily="34" charset="0"/>
              </a:rPr>
              <a:t>Linear Regression Model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altLang="ko-KR" sz="2400" b="1" dirty="0" smtClean="0">
                <a:latin typeface="Abadi" panose="020B0604020104020204" pitchFamily="34" charset="0"/>
                <a:cs typeface="Arial" panose="020B0604020202020204" pitchFamily="34" charset="0"/>
              </a:rPr>
              <a:t>(</a:t>
            </a:r>
            <a:r>
              <a:rPr kumimoji="1" lang="ko-KR" altLang="en-US" sz="2400" b="1" dirty="0" smtClean="0">
                <a:latin typeface="Abadi" panose="020B0604020104020204" pitchFamily="34" charset="0"/>
                <a:cs typeface="Arial" panose="020B0604020202020204" pitchFamily="34" charset="0"/>
              </a:rPr>
              <a:t>선형 회귀 모델</a:t>
            </a:r>
            <a:r>
              <a:rPr kumimoji="1" lang="en-US" altLang="ko-KR" sz="2400" b="1" dirty="0" smtClean="0">
                <a:latin typeface="Abadi" panose="020B0604020104020204" pitchFamily="34" charset="0"/>
                <a:cs typeface="Arial" panose="020B0604020202020204" pitchFamily="34" charset="0"/>
              </a:rPr>
              <a:t>)</a:t>
            </a:r>
            <a:endParaRPr kumimoji="1" lang="en-US" altLang="ko-KR" sz="2400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3A3E1E-73D1-4926-8365-D73B71EC489B}"/>
              </a:ext>
            </a:extLst>
          </p:cNvPr>
          <p:cNvSpPr txBox="1"/>
          <p:nvPr/>
        </p:nvSpPr>
        <p:spPr>
          <a:xfrm>
            <a:off x="1820130" y="3284266"/>
            <a:ext cx="3751415" cy="421961"/>
          </a:xfrm>
          <a:prstGeom prst="rect">
            <a:avLst/>
          </a:prstGeom>
          <a:noFill/>
        </p:spPr>
        <p:txBody>
          <a:bodyPr wrap="square" lIns="41835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ko-KR" altLang="en-US" sz="1859" b="1" dirty="0">
                <a:latin typeface="Abadi" panose="020B0604020104020204" pitchFamily="34" charset="0"/>
                <a:cs typeface="Arial" panose="020B0604020202020204" pitchFamily="34" charset="0"/>
              </a:rPr>
              <a:t>연세대학교 컴퓨터과학과 </a:t>
            </a:r>
            <a:r>
              <a:rPr kumimoji="1" lang="ko-KR" altLang="en-US" sz="1859" b="1" dirty="0" err="1" smtClean="0">
                <a:latin typeface="Abadi" panose="020B0604020104020204" pitchFamily="34" charset="0"/>
                <a:cs typeface="Arial" panose="020B0604020202020204" pitchFamily="34" charset="0"/>
              </a:rPr>
              <a:t>조준흠</a:t>
            </a:r>
            <a:endParaRPr kumimoji="1" lang="en-US" altLang="ko-KR" sz="1859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583627"/>
            <a:ext cx="9817770" cy="97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다양한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basis function</a:t>
            </a:r>
          </a:p>
          <a:p>
            <a:pPr lvl="1">
              <a:lnSpc>
                <a:spcPct val="150000"/>
              </a:lnSpc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- 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각각 색깔마다 서로 다른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basis function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 됨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 Intro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9EC14AF-4F6A-4953-851B-863B11B9F52A}"/>
              </a:ext>
            </a:extLst>
          </p:cNvPr>
          <p:cNvGrpSpPr/>
          <p:nvPr/>
        </p:nvGrpSpPr>
        <p:grpSpPr>
          <a:xfrm>
            <a:off x="833562" y="3392467"/>
            <a:ext cx="10524875" cy="3244516"/>
            <a:chOff x="810127" y="3116180"/>
            <a:chExt cx="10524875" cy="3244516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CD080B9-3846-405D-A326-313BAAF2E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646"/>
            <a:stretch/>
          </p:blipFill>
          <p:spPr>
            <a:xfrm>
              <a:off x="810127" y="3116180"/>
              <a:ext cx="7198394" cy="3244516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72FA21F4-B5A6-4036-AFCC-4F8D5B4AD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31" t="49646" r="26569"/>
            <a:stretch/>
          </p:blipFill>
          <p:spPr>
            <a:xfrm>
              <a:off x="7735805" y="3116180"/>
              <a:ext cx="3599197" cy="324451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BB9BA1F-C119-4DBB-B4A4-CE22EEE97B0A}"/>
              </a:ext>
            </a:extLst>
          </p:cNvPr>
          <p:cNvSpPr txBox="1"/>
          <p:nvPr/>
        </p:nvSpPr>
        <p:spPr>
          <a:xfrm>
            <a:off x="1235242" y="2919147"/>
            <a:ext cx="9817770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다항식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			           </a:t>
            </a:r>
            <a:r>
              <a:rPr lang="ko-KR" altLang="en-US" sz="20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가우시안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			        </a:t>
            </a:r>
            <a:r>
              <a:rPr lang="ko-KR" altLang="en-US" sz="20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시그모이드</a:t>
            </a: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809C827-729B-46CC-ACFB-2CDB61D5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503" y="3064042"/>
            <a:ext cx="12668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1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C11784-1E3B-4B9C-B52D-661715608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484" y="1154447"/>
            <a:ext cx="10299032" cy="2387600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Maximum likelihood and least squares</a:t>
            </a:r>
            <a:endParaRPr lang="ko-KR" altLang="en-US" sz="40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313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/>
              <p:nvPr/>
            </p:nvSpPr>
            <p:spPr>
              <a:xfrm>
                <a:off x="1187115" y="1583627"/>
                <a:ext cx="9817770" cy="3754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Gaussian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noise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가 포함된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target t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에 대한 함수는 다음과 같다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이때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e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는 평균이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0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이고 분산이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pPr>
                      <m:e>
                        <m:r>
                          <a:rPr lang="ko-KR" altLang="en-US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𝜷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−</m:t>
                        </m:r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인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Gaussian random variable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이를 확률식으로 표현하면 다음과 같다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이때의 조건부 평균은 다음과 같다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5" y="1583627"/>
                <a:ext cx="9817770" cy="3754169"/>
              </a:xfrm>
              <a:prstGeom prst="rect">
                <a:avLst/>
              </a:prstGeom>
              <a:blipFill>
                <a:blip r:embed="rId3"/>
                <a:stretch>
                  <a:fillRect l="-559" b="-19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 Maximum likelihood and least squares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7B7D99D-DB3C-4AD2-BBA9-79C0BB303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123" y="2166801"/>
            <a:ext cx="3514724" cy="43037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ACDF5DB-DAFC-4FD2-905B-A57C96418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409" y="4084684"/>
            <a:ext cx="5392152" cy="53294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3B02562-F026-4AF3-900A-6C3889067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833" y="5310543"/>
            <a:ext cx="5556334" cy="9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/>
              <p:nvPr/>
            </p:nvSpPr>
            <p:spPr>
              <a:xfrm>
                <a:off x="1187115" y="2641316"/>
                <a:ext cx="9817770" cy="1896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위 식을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MLE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를 구하기 위해 전개한다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이때 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𝐗</m:t>
                    </m:r>
                    <m:r>
                      <a:rPr lang="en-US" altLang="ko-KR" sz="2000" b="1" i="0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= </m:t>
                    </m:r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𝟏</m:t>
                        </m:r>
                      </m:sub>
                    </m:sSub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,…,</m:t>
                    </m:r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𝒙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이고 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𝐭</m:t>
                    </m:r>
                    <m:r>
                      <a:rPr lang="en-US" altLang="ko-KR" sz="2000" b="1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= </m:t>
                    </m:r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𝒕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𝟏</m:t>
                        </m:r>
                      </m:sub>
                    </m:sSub>
                    <m:r>
                      <a:rPr lang="en-US" altLang="ko-KR" sz="2000" b="1" i="1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,…,</m:t>
                    </m:r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𝒕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이후 여기에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log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를 취해주어 계산을 편하게 한다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5" y="2641316"/>
                <a:ext cx="9817770" cy="1896994"/>
              </a:xfrm>
              <a:prstGeom prst="rect">
                <a:avLst/>
              </a:prstGeom>
              <a:blipFill>
                <a:blip r:embed="rId3"/>
                <a:stretch>
                  <a:fillRect l="-559" b="-48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 Maximum likelihood and least squares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3B02562-F026-4AF3-900A-6C388906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318" y="1654677"/>
            <a:ext cx="5556334" cy="98663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E136B65-6852-4618-9B02-937DC50E5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349" y="3197045"/>
            <a:ext cx="6822156" cy="98446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E436BE0-FB1E-4DDB-B28B-E3B5C81A47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318" y="4538310"/>
            <a:ext cx="6800071" cy="20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3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637808"/>
            <a:ext cx="9817770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장 내용</a:t>
            </a: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 Maximum likelihood and least squares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A424065-988D-4070-8AAA-8B8646C2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933" y="2099142"/>
            <a:ext cx="7563958" cy="98446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7BEE13E-8A6C-401F-A4CF-5190B231D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932" y="4727960"/>
            <a:ext cx="7088134" cy="98446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24A2889-6154-4332-A239-CC50F0221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390" y="3365690"/>
            <a:ext cx="5301217" cy="10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1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637808"/>
            <a:ext cx="9817770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마찬가지로 계산할 수 있다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 Maximum likelihood and least squares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136B65-6852-4618-9B02-937DC50E5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97" y="2213305"/>
            <a:ext cx="6822156" cy="98446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FAAA902-B281-4F6E-9F60-AE7D19A95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939" y="3122425"/>
            <a:ext cx="6800071" cy="205614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98C4538-ED60-41E4-9AF7-97A1E3C40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501" y="5220192"/>
            <a:ext cx="6136998" cy="12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0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637808"/>
            <a:ext cx="9817770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w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에 대해 극대화</a:t>
            </a: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 Maximum likelihood and least squares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26EE6D-7BFE-4C40-8C0E-2E9E63A9B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37" y="1266504"/>
            <a:ext cx="5034726" cy="125460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3DB6AAA-D10E-49D2-AE2B-9CA1482BE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194" y="2705537"/>
            <a:ext cx="6791611" cy="125460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9AA2DAB-874B-4999-8518-8EC049AD9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545" y="4144570"/>
            <a:ext cx="6346910" cy="111819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D3648A9-CCFC-4924-9779-4FCF68C54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722" y="5512307"/>
            <a:ext cx="3640556" cy="6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8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637808"/>
            <a:ext cx="9817770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...??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 Maximum likelihood and least squares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BE95C5-6E93-46F5-AC4E-BEF883BB3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545" y="4372769"/>
            <a:ext cx="5822616" cy="169484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9DD8C6D-CAA4-4AE4-9B0C-9C4169F7A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545" y="1786167"/>
            <a:ext cx="5822616" cy="102582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871E610-0DE5-47AA-8DA3-A0E59AC17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451" y="3276155"/>
            <a:ext cx="2782804" cy="52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42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/>
              <p:nvPr/>
            </p:nvSpPr>
            <p:spPr>
              <a:xfrm>
                <a:off x="1187115" y="1637808"/>
                <a:ext cx="9817770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𝒘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𝟎</m:t>
                        </m:r>
                      </m:sub>
                    </m:sSub>
                    <m:r>
                      <a:rPr lang="ko-KR" altLang="en-US" sz="2000" b="1" i="1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의</m:t>
                    </m:r>
                  </m:oMath>
                </a14:m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의미</a:t>
                </a: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5" y="1637808"/>
                <a:ext cx="9817770" cy="512000"/>
              </a:xfrm>
              <a:prstGeom prst="rect">
                <a:avLst/>
              </a:prstGeom>
              <a:blipFill>
                <a:blip r:embed="rId3"/>
                <a:stretch>
                  <a:fillRect l="-559" b="-202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 Maximum likelihood and least squares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26EE6D-7BFE-4C40-8C0E-2E9E63A9B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790" y="3226935"/>
            <a:ext cx="4226420" cy="105318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010F7A2-DF3E-443E-806B-ECC98462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425" y="2149808"/>
            <a:ext cx="8489559" cy="109172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5924CC2-E9B4-43A2-BC26-05EEDB87B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719" y="4312769"/>
            <a:ext cx="5262562" cy="104447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650DC23-A711-4581-B14B-A7759A3376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4431" y="5351361"/>
            <a:ext cx="2579126" cy="12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/>
              <p:nvPr/>
            </p:nvSpPr>
            <p:spPr>
              <a:xfrm>
                <a:off x="1187115" y="1637808"/>
                <a:ext cx="9817770" cy="420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𝒘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𝟎</m:t>
                        </m:r>
                      </m:sub>
                    </m:sSub>
                    <m:r>
                      <a:rPr lang="ko-KR" altLang="en-US" sz="2000" b="1" i="1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의</m:t>
                    </m:r>
                  </m:oMath>
                </a14:m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의미</a:t>
                </a: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800100" lvl="1" indent="-34290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target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들의 평균과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basis function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의 평균들의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weighted sum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의 차이를 보정하는 역할</a:t>
                </a: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5" y="1637808"/>
                <a:ext cx="9817770" cy="4205318"/>
              </a:xfrm>
              <a:prstGeom prst="rect">
                <a:avLst/>
              </a:prstGeom>
              <a:blipFill>
                <a:blip r:embed="rId3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 Maximum likelihood and least squares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650DC23-A711-4581-B14B-A7759A337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08" y="2165970"/>
            <a:ext cx="2579126" cy="120262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3AD26D6-A12F-40FA-8937-52EC11814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972" y="3429000"/>
            <a:ext cx="5668056" cy="11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9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673768" y="1779734"/>
            <a:ext cx="10844463" cy="235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옌센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부등식</a:t>
            </a: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KL divergence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0. 1</a:t>
            </a:r>
            <a:r>
              <a:rPr lang="ko-KR" altLang="en-US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장 보충</a:t>
            </a:r>
            <a:endParaRPr lang="en-US" altLang="ko-KR" sz="32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C91925-9B6F-4605-88C5-BFADB2080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84" y="2433808"/>
            <a:ext cx="3655559" cy="111116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9CC1164-7C9D-4448-A681-D025651F7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812" y="4518932"/>
            <a:ext cx="8707989" cy="18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/>
              <p:nvPr/>
            </p:nvSpPr>
            <p:spPr>
              <a:xfrm>
                <a:off x="1187115" y="1637808"/>
                <a:ext cx="9817770" cy="51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𝜷</m:t>
                    </m:r>
                  </m:oMath>
                </a14:m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에 대해 최대화</a:t>
                </a: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5" y="1637808"/>
                <a:ext cx="9817770" cy="512000"/>
              </a:xfrm>
              <a:prstGeom prst="rect">
                <a:avLst/>
              </a:prstGeom>
              <a:blipFill>
                <a:blip r:embed="rId3"/>
                <a:stretch>
                  <a:fillRect l="-559" b="-202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 Maximum likelihood and least squares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FAAA902-B281-4F6E-9F60-AE7D19A95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939" y="2149808"/>
            <a:ext cx="6800071" cy="205614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3C6AFEC-67A8-40CC-BD6C-E506E691C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771" y="4424042"/>
            <a:ext cx="5332458" cy="124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88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C11784-1E3B-4B9C-B52D-661715608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484" y="1154447"/>
            <a:ext cx="10299032" cy="2387600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Sequential learning</a:t>
            </a:r>
            <a:endParaRPr lang="ko-KR" altLang="en-US" sz="4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37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/>
              <p:nvPr/>
            </p:nvSpPr>
            <p:spPr>
              <a:xfrm>
                <a:off x="1187115" y="1637808"/>
                <a:ext cx="9817770" cy="420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이전까지의 방법들은 전체 데이터를 한번에 사용해서 처리하는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batch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방식이다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하지만 데이터의 양이 많아질 수록 위의 방식이 한계를 가질 수 있어서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Sequential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한 방법이 필요하다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이러한 방식을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on-line </a:t>
                </a:r>
                <a:r>
                  <a:rPr lang="ko-KR" altLang="en-US" sz="2000" b="1" dirty="0" err="1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방식이라고하며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Stochastic gradient decent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방식을 적용한다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이때 </a:t>
                </a:r>
                <a14:m>
                  <m:oMath xmlns:m="http://schemas.openxmlformats.org/officeDocument/2006/math">
                    <m:r>
                      <a:rPr lang="ko-KR" altLang="en-US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𝜼</m:t>
                    </m:r>
                  </m:oMath>
                </a14:m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는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Learning rate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를 의미하고 </a:t>
                </a:r>
                <a14:m>
                  <m:oMath xmlns:m="http://schemas.openxmlformats.org/officeDocument/2006/math">
                    <m:r>
                      <a:rPr lang="ko-KR" altLang="en-US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𝝉</m:t>
                    </m:r>
                  </m:oMath>
                </a14:m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는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반복 횟수를 의미한다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5" y="1637808"/>
                <a:ext cx="9817770" cy="4205318"/>
              </a:xfrm>
              <a:prstGeom prst="rect">
                <a:avLst/>
              </a:prstGeom>
              <a:blipFill>
                <a:blip r:embed="rId3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3. Sequential learning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D53245-92E0-4111-A268-E097B8235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579" y="3257254"/>
            <a:ext cx="3299733" cy="55509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BF85FDF-5802-468E-A8B2-BC1D1515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967" y="4196852"/>
            <a:ext cx="4696958" cy="5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39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C11784-1E3B-4B9C-B52D-661715608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484" y="1154447"/>
            <a:ext cx="10299032" cy="2387600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Regularized least squares</a:t>
            </a:r>
            <a:endParaRPr lang="ko-KR" altLang="en-US" sz="4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1449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/>
              <p:nvPr/>
            </p:nvSpPr>
            <p:spPr>
              <a:xfrm>
                <a:off x="1187115" y="1637808"/>
                <a:ext cx="9817770" cy="1435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1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장에서 정규화를 통해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overfitting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을 방지했다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에러함수는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			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이러한 형태를 갖는다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이때 </a:t>
                </a:r>
                <a14:m>
                  <m:oMath xmlns:m="http://schemas.openxmlformats.org/officeDocument/2006/math">
                    <m:r>
                      <a:rPr lang="ko-KR" altLang="en-US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𝝀</m:t>
                    </m:r>
                  </m:oMath>
                </a14:m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는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regularization coefficient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𝑬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𝑫</m:t>
                        </m:r>
                      </m:sub>
                    </m:sSub>
                    <m:d>
                      <m:d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𝒘</m:t>
                        </m:r>
                      </m:e>
                    </m:d>
                  </m:oMath>
                </a14:m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𝑬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사이의 가중치를 조절한다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115" y="1637808"/>
                <a:ext cx="9817770" cy="1435329"/>
              </a:xfrm>
              <a:prstGeom prst="rect">
                <a:avLst/>
              </a:prstGeom>
              <a:blipFill>
                <a:blip r:embed="rId3"/>
                <a:stretch>
                  <a:fillRect l="-559" b="-68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4. Regularized least squares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DB2AD3E-CB16-4419-983B-3603F57FC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302" y="2197176"/>
            <a:ext cx="2145167" cy="39820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9079DF7-67D4-4CC8-8FB9-323508B6B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454" y="3263319"/>
            <a:ext cx="2373087" cy="84541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7A79059-C5C1-4FB3-BCEA-1AB85CA23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793" y="4194614"/>
            <a:ext cx="4223455" cy="10261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C18DE19-425A-4EF3-848D-7DAB6A091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5998" y="5482895"/>
            <a:ext cx="4175043" cy="10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637808"/>
            <a:ext cx="9817770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weight decay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4. Regularized least squares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CE0B900-67D6-4946-A18E-9F3E0926B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29" y="2386857"/>
            <a:ext cx="3850481" cy="73342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D36B216-EB28-4750-9D79-8EBE9A602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056" y="3369960"/>
            <a:ext cx="5000625" cy="118476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17E515E-25EF-4AB5-B169-9EC90F990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890" y="4617294"/>
            <a:ext cx="1968956" cy="12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1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637808"/>
            <a:ext cx="9817770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weight decay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D36B216-EB28-4750-9D79-8EBE9A6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85" y="1974240"/>
            <a:ext cx="5000625" cy="118476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BF756C6-0344-44F9-8082-31484651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74" y="3159003"/>
            <a:ext cx="9616849" cy="32016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E522EB-135A-45F2-96A9-F8D4D38171E5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4. Regularized least squares</a:t>
            </a:r>
          </a:p>
        </p:txBody>
      </p:sp>
    </p:spTree>
    <p:extLst>
      <p:ext uri="{BB962C8B-B14F-4D97-AF65-F5344CB8AC3E}">
        <p14:creationId xmlns:p14="http://schemas.microsoft.com/office/powerpoint/2010/main" val="3470117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347910"/>
            <a:ext cx="9817770" cy="97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왼쪽은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q = 2 (Ridge) 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이고 오른쪽은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q = 1 (Lasso)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이다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이때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regularization 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기능으로 인해 노란색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영역에서만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w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값을 가질 수 있다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50D95C3D-86DB-4C85-8C7D-2BFFAA0B5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129" y="2547640"/>
            <a:ext cx="5123770" cy="3367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6A2765-4785-497D-9DFB-DED25570767C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4. Regularized least squares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F92CB-F972-4FCA-AF14-D301B6F35690}"/>
              </a:ext>
            </a:extLst>
          </p:cNvPr>
          <p:cNvSpPr txBox="1"/>
          <p:nvPr/>
        </p:nvSpPr>
        <p:spPr>
          <a:xfrm>
            <a:off x="1187115" y="2321574"/>
            <a:ext cx="4674842" cy="97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파란 원은 </a:t>
            </a:r>
            <a:r>
              <a:rPr lang="ko-KR" altLang="en-US" sz="20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잔차가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같은 지점을 연결한 곡선이다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0945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C11784-1E3B-4B9C-B52D-661715608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484" y="1154447"/>
            <a:ext cx="10299032" cy="2387600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Multiple outputs</a:t>
            </a:r>
            <a:endParaRPr lang="ko-KR" altLang="en-US" sz="4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9877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637808"/>
            <a:ext cx="9817770" cy="51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이전까지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output t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가 하나의 값이라고 했다면 이를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vector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로 확장한다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5. Multiple outputs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831525C-151B-4D9B-AF1E-626FA430E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2185809"/>
            <a:ext cx="2943226" cy="67078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97C149A-3C0C-436A-87F3-86866BEE9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08" y="2763204"/>
            <a:ext cx="4524382" cy="51707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145C155-6511-4279-ABA0-76B4B6811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422" y="3429000"/>
            <a:ext cx="9093155" cy="206016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AC61114-EBE4-48A6-9219-D136ABC93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171" y="5707189"/>
            <a:ext cx="3286128" cy="57695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FA438A2-F13F-4771-9EAD-F0CD608C4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702" y="5630636"/>
            <a:ext cx="4408439" cy="7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8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673768" y="1779734"/>
            <a:ext cx="10844463" cy="2358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KL divergence  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유도식</a:t>
            </a: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따라서 두 분포의 차이를 설명하는 척도로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KL divergence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를 사용할 수 있음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0. 1</a:t>
            </a:r>
            <a:r>
              <a:rPr lang="ko-KR" altLang="en-US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장 보충</a:t>
            </a:r>
            <a:endParaRPr lang="en-US" altLang="ko-KR" sz="32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DB92D39-0713-4F2F-B2AA-63BA0307F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891" y="2291734"/>
            <a:ext cx="8073188" cy="9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0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978568" y="2133599"/>
            <a:ext cx="10234864" cy="213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Intro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Maximum likelihood and least squares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Sequential learning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Regularized least squares</a:t>
            </a:r>
            <a:endParaRPr lang="en-US" altLang="ko-KR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8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Multiple outputs</a:t>
            </a:r>
            <a:endParaRPr lang="en-US" altLang="ko-KR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8CD7C-894F-44AE-BB18-6A76609438FD}"/>
              </a:ext>
            </a:extLst>
          </p:cNvPr>
          <p:cNvSpPr txBox="1"/>
          <p:nvPr/>
        </p:nvSpPr>
        <p:spPr>
          <a:xfrm>
            <a:off x="810127" y="497304"/>
            <a:ext cx="9416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17475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C11784-1E3B-4B9C-B52D-661715608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Intro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37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/>
              <p:nvPr/>
            </p:nvSpPr>
            <p:spPr>
              <a:xfrm>
                <a:off x="673768" y="1779734"/>
                <a:ext cx="10844463" cy="329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가장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기본적인 선형 모델</a:t>
                </a: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이때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𝒙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p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  <m:t>𝑫</m:t>
                            </m:r>
                          </m:sub>
                        </m:sSub>
                        <m:r>
                          <a:rPr lang="en-US" altLang="ko-KR" sz="2000" b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)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이고 위 식을 </a:t>
                </a:r>
                <a:r>
                  <a:rPr lang="en-US" altLang="ko-KR" sz="2000" b="1" i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Linear regression model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이라고 부른다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모델의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parameter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sz="2000" b="1" i="0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𝐰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=</m:t>
                    </m:r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sSupPr>
                      <m:e>
                        <m:r>
                          <a:rPr lang="en-US" altLang="ko-KR" sz="2000" b="1" i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  <m:t>𝟏</m:t>
                            </m:r>
                          </m:sub>
                        </m:sSub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sz="2000" b="1" i="1">
                                <a:latin typeface="Cambria Math" panose="02040503050406030204" pitchFamily="18" charset="0"/>
                                <a:ea typeface="나눔바른펜" panose="020B0503000000000000" pitchFamily="50" charset="-127"/>
                              </a:rPr>
                              <m:t>𝑫</m:t>
                            </m:r>
                          </m:sub>
                        </m:sSub>
                        <m:r>
                          <a:rPr lang="en-US" altLang="ko-KR" sz="2000" b="1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)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𝑻</m:t>
                        </m:r>
                      </m:sup>
                    </m:sSup>
                  </m:oMath>
                </a14:m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이고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w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와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x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에 대한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Linear Function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이다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하지만 선형 함수는 비선형 데이터에 적합하지 못하므로 이러한 문제를 해결하기 위해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basis functions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를 사용한다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9FC04-8CE8-400C-87C9-6E9BAA56B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8" y="1779734"/>
                <a:ext cx="10844463" cy="3298532"/>
              </a:xfrm>
              <a:prstGeom prst="rect">
                <a:avLst/>
              </a:prstGeom>
              <a:blipFill>
                <a:blip r:embed="rId3"/>
                <a:stretch>
                  <a:fillRect l="-506" b="-24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 Intro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297774-8735-4357-BD8B-B541C0964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09" y="2461426"/>
            <a:ext cx="5487152" cy="5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09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2241353"/>
            <a:ext cx="9817770" cy="235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Basis Function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ko-KR" sz="2000" b="0" i="0" dirty="0">
                <a:solidFill>
                  <a:srgbClr val="333333"/>
                </a:solidFill>
                <a:effectLst/>
                <a:latin typeface="MathJax_Math-italic"/>
              </a:rPr>
              <a:t>ϕ</a:t>
            </a:r>
            <a:r>
              <a:rPr lang="ko-KR" altLang="en-US" sz="20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를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통해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x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에 대해 선형인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y(</a:t>
            </a:r>
            <a:r>
              <a:rPr lang="en-US" altLang="ko-KR" sz="20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x,w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 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함수가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x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에 대해서 비선형 함수가 될 수 있다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이때                     </a:t>
            </a:r>
            <a:r>
              <a:rPr lang="ko-KR" altLang="en-US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 정의하면 다음과 같이 더 간략하게 표현할 수 있다</a:t>
            </a:r>
            <a:r>
              <a:rPr lang="en-US" altLang="ko-KR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 Intro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2998AA-270A-4531-A26E-D192412EB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60" y="2387102"/>
            <a:ext cx="4949742" cy="12496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6634D3-75D9-40BB-9BFE-5B423B862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216" y="4596037"/>
            <a:ext cx="5818773" cy="105948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E56B9AD-0C51-4C54-B4F3-BCE36B513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213" y="4167591"/>
            <a:ext cx="1220794" cy="3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9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663837"/>
            <a:ext cx="9817770" cy="466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Basis Function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ko-KR" sz="2000" b="0" i="0" dirty="0">
                <a:solidFill>
                  <a:srgbClr val="333333"/>
                </a:solidFill>
                <a:effectLst/>
                <a:latin typeface="MathJax_Math-italic"/>
              </a:rPr>
              <a:t>ϕ</a:t>
            </a:r>
            <a:r>
              <a:rPr lang="ko-KR" altLang="en-US" sz="20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를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통해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x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에 대해 선형인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y(</a:t>
            </a:r>
            <a:r>
              <a:rPr lang="en-US" altLang="ko-KR" sz="2000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x,w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 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함수가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x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에 대해서 비선형 함수가 될 수 있다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이때                     </a:t>
            </a:r>
            <a:r>
              <a:rPr lang="ko-KR" altLang="en-US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 정의하면 다음과 같이 더 간략하게 표현할 수 있다</a:t>
            </a:r>
            <a:r>
              <a:rPr lang="en-US" altLang="ko-KR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rgbClr val="33333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rgbClr val="33333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이러한 </a:t>
            </a:r>
            <a:r>
              <a:rPr lang="en-US" altLang="ko-KR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basis Function</a:t>
            </a:r>
            <a:r>
              <a:rPr lang="ko-KR" altLang="en-US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은 </a:t>
            </a:r>
            <a:r>
              <a:rPr lang="en-US" altLang="ko-KR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Global Function</a:t>
            </a:r>
            <a:r>
              <a:rPr lang="ko-KR" altLang="en-US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으로 </a:t>
            </a:r>
            <a:r>
              <a:rPr lang="en-US" altLang="ko-KR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input</a:t>
            </a:r>
            <a:r>
              <a:rPr lang="ko-KR" altLang="en-US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의 범위가 변하면 함수 전체 수식에서 다르게 적용되어 최종 출력 값이 크게 변하는 함수이다</a:t>
            </a:r>
            <a:r>
              <a:rPr lang="en-US" altLang="ko-KR" sz="2000" b="1" dirty="0">
                <a:solidFill>
                  <a:srgbClr val="33333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이러한 문제를 해결하기 위한 방법으로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Spline Function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을 사용한다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 Intro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E2998AA-270A-4531-A26E-D192412EB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60" y="1809586"/>
            <a:ext cx="4949742" cy="12496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6634D3-75D9-40BB-9BFE-5B423B862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216" y="3986437"/>
            <a:ext cx="5818773" cy="105948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E56B9AD-0C51-4C54-B4F3-BCE36B513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729" y="3622159"/>
            <a:ext cx="1220794" cy="3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6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E9FC04-8CE8-400C-87C9-6E9BAA56BF78}"/>
              </a:ext>
            </a:extLst>
          </p:cNvPr>
          <p:cNvSpPr txBox="1"/>
          <p:nvPr/>
        </p:nvSpPr>
        <p:spPr>
          <a:xfrm>
            <a:off x="1187115" y="1663837"/>
            <a:ext cx="9817770" cy="374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다양한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basis function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Gaussian</a:t>
            </a:r>
            <a:r>
              <a:rPr lang="ko-KR" altLang="en-US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basis function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sz="20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Sigmoid basis function				        -   tanh function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en-US" altLang="ko-KR" sz="20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7CCEC-D908-4163-946C-F2D91FF3E7D7}"/>
              </a:ext>
            </a:extLst>
          </p:cNvPr>
          <p:cNvSpPr txBox="1"/>
          <p:nvPr/>
        </p:nvSpPr>
        <p:spPr>
          <a:xfrm>
            <a:off x="810127" y="497304"/>
            <a:ext cx="941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 Intro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DF33684-5642-4AB5-BD81-33A4441B3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53" y="2682116"/>
            <a:ext cx="4634938" cy="114726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A03195B-3CD4-4A79-A342-668C1CE7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11" y="4537694"/>
            <a:ext cx="3951622" cy="19198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5C0BBC-9692-4C81-8AAE-ACE89CC7A033}"/>
                  </a:ext>
                </a:extLst>
              </p:cNvPr>
              <p:cNvSpPr txBox="1"/>
              <p:nvPr/>
            </p:nvSpPr>
            <p:spPr>
              <a:xfrm>
                <a:off x="5299158" y="1240733"/>
                <a:ext cx="6689556" cy="2358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u : input 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영역에서 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basis function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의 위치를 결정</a:t>
                </a: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s : basis function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의 영향력을 결정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 (scale)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ko-KR" sz="2000" b="1" dirty="0">
                  <a:latin typeface="나눔바른펜" panose="020B0503000000000000" pitchFamily="50" charset="-127"/>
                  <a:ea typeface="나눔바른펜" panose="020B0503000000000000" pitchFamily="50" charset="-127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Sigmoid basis function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에서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𝝈</m:t>
                    </m:r>
                    <m:d>
                      <m:d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</m:ctrlPr>
                      </m:dPr>
                      <m:e>
                        <m:r>
                          <a:rPr lang="en-US" altLang="ko-KR" sz="2000" b="1" i="1" smtClean="0">
                            <a:latin typeface="Cambria Math" panose="02040503050406030204" pitchFamily="18" charset="0"/>
                            <a:ea typeface="나눔바른펜" panose="020B0503000000000000" pitchFamily="50" charset="-127"/>
                          </a:rPr>
                          <m:t>𝒂</m:t>
                        </m:r>
                      </m:e>
                    </m:d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 </m:t>
                    </m:r>
                    <m:r>
                      <a:rPr lang="ko-KR" altLang="en-US" sz="2000" b="1" i="1">
                        <a:latin typeface="Cambria Math" panose="02040503050406030204" pitchFamily="18" charset="0"/>
                        <a:ea typeface="나눔바른펜" panose="020B0503000000000000" pitchFamily="50" charset="-127"/>
                      </a:rPr>
                      <m:t>는</m:t>
                    </m:r>
                  </m:oMath>
                </a14:m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logistic sigmoid function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으로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tanh</a:t>
                </a:r>
                <a:r>
                  <a:rPr lang="ko-KR" altLang="en-US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 함수의 선형 결합으로 표현할 수 있다</a:t>
                </a:r>
                <a:r>
                  <a:rPr lang="en-US" altLang="ko-KR" sz="2000" b="1" dirty="0">
                    <a:latin typeface="나눔바른펜" panose="020B0503000000000000" pitchFamily="50" charset="-127"/>
                    <a:ea typeface="나눔바른펜" panose="020B0503000000000000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5C0BBC-9692-4C81-8AAE-ACE89CC7A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58" y="1240733"/>
                <a:ext cx="6689556" cy="2358659"/>
              </a:xfrm>
              <a:prstGeom prst="rect">
                <a:avLst/>
              </a:prstGeom>
              <a:blipFill>
                <a:blip r:embed="rId5"/>
                <a:stretch>
                  <a:fillRect b="-38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D8B3B170-7596-4FA8-B434-32E04B389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685" y="4585820"/>
            <a:ext cx="3980457" cy="2050085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EA3555B5-74E7-4E46-90CA-00652C00F9A7}"/>
              </a:ext>
            </a:extLst>
          </p:cNvPr>
          <p:cNvCxnSpPr>
            <a:endCxn id="3" idx="1"/>
          </p:cNvCxnSpPr>
          <p:nvPr/>
        </p:nvCxnSpPr>
        <p:spPr>
          <a:xfrm>
            <a:off x="5518485" y="5610862"/>
            <a:ext cx="1644200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90A3A3-7482-473F-A5EE-5E04175B88A8}"/>
              </a:ext>
            </a:extLst>
          </p:cNvPr>
          <p:cNvSpPr txBox="1"/>
          <p:nvPr/>
        </p:nvSpPr>
        <p:spPr>
          <a:xfrm>
            <a:off x="5138737" y="4484161"/>
            <a:ext cx="2245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-1 vertical shift</a:t>
            </a:r>
          </a:p>
          <a:p>
            <a:pPr algn="ctr"/>
            <a:r>
              <a:rPr lang="en-US" altLang="ko-KR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½ horizontal squeeze</a:t>
            </a:r>
          </a:p>
          <a:p>
            <a:pPr algn="ctr"/>
            <a:r>
              <a:rPr lang="en-US" altLang="ko-KR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 vertical stretch</a:t>
            </a:r>
            <a:endParaRPr lang="ko-KR" altLang="en-US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33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</TotalTime>
  <Words>767</Words>
  <Application>Microsoft Office PowerPoint</Application>
  <PresentationFormat>와이드스크린</PresentationFormat>
  <Paragraphs>152</Paragraphs>
  <Slides>29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8" baseType="lpstr">
      <vt:lpstr>Abadi</vt:lpstr>
      <vt:lpstr>Adobe 고딕 Std B</vt:lpstr>
      <vt:lpstr>MathJax_Math-italic</vt:lpstr>
      <vt:lpstr>나눔바른펜</vt:lpstr>
      <vt:lpstr>맑은 고딕</vt:lpstr>
      <vt:lpstr>Arial</vt:lpstr>
      <vt:lpstr>Cambria Math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Intro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Maximum likelihood and least squares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Sequential learning</vt:lpstr>
      <vt:lpstr>PowerPoint 프레젠테이션</vt:lpstr>
      <vt:lpstr>Regularized least squares</vt:lpstr>
      <vt:lpstr>PowerPoint 프레젠테이션</vt:lpstr>
      <vt:lpstr>PowerPoint 프레젠테이션</vt:lpstr>
      <vt:lpstr>PowerPoint 프레젠테이션</vt:lpstr>
      <vt:lpstr>PowerPoint 프레젠테이션</vt:lpstr>
      <vt:lpstr>Multiple outputs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시계열 데이터</dc:title>
  <dc:creator>11465</dc:creator>
  <cp:lastModifiedBy>지은 이</cp:lastModifiedBy>
  <cp:revision>107</cp:revision>
  <dcterms:created xsi:type="dcterms:W3CDTF">2021-01-10T13:58:36Z</dcterms:created>
  <dcterms:modified xsi:type="dcterms:W3CDTF">2021-10-19T04:33:07Z</dcterms:modified>
</cp:coreProperties>
</file>